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0" r:id="rId3"/>
    <p:sldId id="262" r:id="rId4"/>
    <p:sldId id="257" r:id="rId5"/>
    <p:sldId id="259" r:id="rId6"/>
    <p:sldId id="258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84021-BC57-4BC8-9164-F9223EF7E170}" type="datetimeFigureOut">
              <a:rPr lang="en-US" smtClean="0"/>
              <a:pPr/>
              <a:t>3/4/2008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EB9CD-391B-4E65-9FD9-27B4D81F4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AE9A40-FCAB-41C7-9A54-BE884C830010}" type="slidenum">
              <a:rPr lang="en-US"/>
              <a:pPr/>
              <a:t>4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29E0B0-9904-4882-9E8E-AD5CA6373893}" type="slidenum">
              <a:rPr lang="en-US"/>
              <a:pPr/>
              <a:t>5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76200"/>
            <a:ext cx="2062162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150" y="76200"/>
            <a:ext cx="6034088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ASA_meatball"/>
          <p:cNvPicPr>
            <a:picLocks noChangeAspect="1" noChangeArrowheads="1"/>
          </p:cNvPicPr>
          <p:nvPr/>
        </p:nvPicPr>
        <p:blipFill>
          <a:blip r:embed="rId13"/>
          <a:srcRect l="19124" t="21146" r="19124" b="19714"/>
          <a:stretch>
            <a:fillRect/>
          </a:stretch>
        </p:blipFill>
        <p:spPr bwMode="auto">
          <a:xfrm>
            <a:off x="7981950" y="6651625"/>
            <a:ext cx="228600" cy="198438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8150" y="76200"/>
            <a:ext cx="823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152400" y="609600"/>
            <a:ext cx="8839200" cy="0"/>
          </a:xfrm>
          <a:prstGeom prst="line">
            <a:avLst/>
          </a:prstGeom>
          <a:noFill/>
          <a:ln w="31750" cmpd="thickThin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305300" y="6629400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Arial Narrow" pitchFamily="34" charset="0"/>
              </a:rPr>
              <a:t>Slide </a:t>
            </a:r>
            <a:fld id="{4853E24E-0AE6-437B-8A4E-1E2D754BB291}" type="slidenum">
              <a:rPr lang="en-US" sz="900">
                <a:latin typeface="Arial Narrow" pitchFamily="34" charset="0"/>
              </a:rPr>
              <a:pPr algn="ctr"/>
              <a:t>‹#›</a:t>
            </a:fld>
            <a:endParaRPr lang="en-US" sz="900">
              <a:latin typeface="Arial Narrow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462963" y="6661150"/>
            <a:ext cx="533400" cy="171450"/>
            <a:chOff x="432" y="240"/>
            <a:chExt cx="2928" cy="936"/>
          </a:xfrm>
        </p:grpSpPr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432" y="240"/>
              <a:ext cx="1920" cy="936"/>
            </a:xfrm>
            <a:custGeom>
              <a:avLst/>
              <a:gdLst/>
              <a:ahLst/>
              <a:cxnLst>
                <a:cxn ang="0">
                  <a:pos x="299" y="22"/>
                </a:cxn>
                <a:cxn ang="0">
                  <a:pos x="310" y="64"/>
                </a:cxn>
                <a:cxn ang="0">
                  <a:pos x="300" y="0"/>
                </a:cxn>
                <a:cxn ang="0">
                  <a:pos x="292" y="71"/>
                </a:cxn>
                <a:cxn ang="0">
                  <a:pos x="319" y="123"/>
                </a:cxn>
                <a:cxn ang="0">
                  <a:pos x="262" y="65"/>
                </a:cxn>
                <a:cxn ang="0">
                  <a:pos x="262" y="0"/>
                </a:cxn>
                <a:cxn ang="0">
                  <a:pos x="220" y="13"/>
                </a:cxn>
                <a:cxn ang="0">
                  <a:pos x="193" y="123"/>
                </a:cxn>
                <a:cxn ang="0">
                  <a:pos x="220" y="13"/>
                </a:cxn>
                <a:cxn ang="0">
                  <a:pos x="135" y="99"/>
                </a:cxn>
                <a:cxn ang="0">
                  <a:pos x="107" y="72"/>
                </a:cxn>
                <a:cxn ang="0">
                  <a:pos x="107" y="12"/>
                </a:cxn>
                <a:cxn ang="0">
                  <a:pos x="79" y="123"/>
                </a:cxn>
                <a:cxn ang="0">
                  <a:pos x="86" y="123"/>
                </a:cxn>
                <a:cxn ang="0">
                  <a:pos x="48" y="16"/>
                </a:cxn>
                <a:cxn ang="0">
                  <a:pos x="34" y="123"/>
                </a:cxn>
                <a:cxn ang="0">
                  <a:pos x="192" y="64"/>
                </a:cxn>
                <a:cxn ang="0">
                  <a:pos x="199" y="60"/>
                </a:cxn>
                <a:cxn ang="0">
                  <a:pos x="136" y="81"/>
                </a:cxn>
                <a:cxn ang="0">
                  <a:pos x="86" y="22"/>
                </a:cxn>
                <a:cxn ang="0">
                  <a:pos x="20" y="107"/>
                </a:cxn>
                <a:cxn ang="0">
                  <a:pos x="28" y="103"/>
                </a:cxn>
                <a:cxn ang="0">
                  <a:pos x="288" y="132"/>
                </a:cxn>
                <a:cxn ang="0">
                  <a:pos x="320" y="132"/>
                </a:cxn>
                <a:cxn ang="0">
                  <a:pos x="288" y="138"/>
                </a:cxn>
                <a:cxn ang="0">
                  <a:pos x="267" y="155"/>
                </a:cxn>
                <a:cxn ang="0">
                  <a:pos x="276" y="154"/>
                </a:cxn>
                <a:cxn ang="0">
                  <a:pos x="238" y="131"/>
                </a:cxn>
                <a:cxn ang="0">
                  <a:pos x="250" y="153"/>
                </a:cxn>
                <a:cxn ang="0">
                  <a:pos x="191" y="139"/>
                </a:cxn>
                <a:cxn ang="0">
                  <a:pos x="220" y="139"/>
                </a:cxn>
                <a:cxn ang="0">
                  <a:pos x="173" y="155"/>
                </a:cxn>
                <a:cxn ang="0">
                  <a:pos x="185" y="132"/>
                </a:cxn>
                <a:cxn ang="0">
                  <a:pos x="161" y="135"/>
                </a:cxn>
                <a:cxn ang="0">
                  <a:pos x="141" y="148"/>
                </a:cxn>
                <a:cxn ang="0">
                  <a:pos x="152" y="155"/>
                </a:cxn>
                <a:cxn ang="0">
                  <a:pos x="99" y="134"/>
                </a:cxn>
                <a:cxn ang="0">
                  <a:pos x="129" y="144"/>
                </a:cxn>
                <a:cxn ang="0">
                  <a:pos x="91" y="137"/>
                </a:cxn>
                <a:cxn ang="0">
                  <a:pos x="88" y="155"/>
                </a:cxn>
                <a:cxn ang="0">
                  <a:pos x="36" y="132"/>
                </a:cxn>
                <a:cxn ang="0">
                  <a:pos x="49" y="155"/>
                </a:cxn>
                <a:cxn ang="0">
                  <a:pos x="9" y="132"/>
                </a:cxn>
                <a:cxn ang="0">
                  <a:pos x="275" y="143"/>
                </a:cxn>
                <a:cxn ang="0">
                  <a:pos x="275" y="143"/>
                </a:cxn>
                <a:cxn ang="0">
                  <a:pos x="233" y="139"/>
                </a:cxn>
                <a:cxn ang="0">
                  <a:pos x="176" y="147"/>
                </a:cxn>
                <a:cxn ang="0">
                  <a:pos x="141" y="143"/>
                </a:cxn>
                <a:cxn ang="0">
                  <a:pos x="116" y="148"/>
                </a:cxn>
                <a:cxn ang="0">
                  <a:pos x="111" y="137"/>
                </a:cxn>
                <a:cxn ang="0">
                  <a:pos x="71" y="140"/>
                </a:cxn>
                <a:cxn ang="0">
                  <a:pos x="81" y="140"/>
                </a:cxn>
                <a:cxn ang="0">
                  <a:pos x="83" y="149"/>
                </a:cxn>
                <a:cxn ang="0">
                  <a:pos x="38" y="147"/>
                </a:cxn>
              </a:cxnLst>
              <a:rect l="0" t="0" r="r" b="b"/>
              <a:pathLst>
                <a:path w="320" h="156">
                  <a:moveTo>
                    <a:pt x="295" y="55"/>
                  </a:moveTo>
                  <a:cubicBezTo>
                    <a:pt x="294" y="55"/>
                    <a:pt x="293" y="55"/>
                    <a:pt x="291" y="55"/>
                  </a:cubicBezTo>
                  <a:lnTo>
                    <a:pt x="291" y="17"/>
                  </a:lnTo>
                  <a:cubicBezTo>
                    <a:pt x="295" y="16"/>
                    <a:pt x="297" y="17"/>
                    <a:pt x="298" y="19"/>
                  </a:cubicBezTo>
                  <a:cubicBezTo>
                    <a:pt x="298" y="20"/>
                    <a:pt x="299" y="21"/>
                    <a:pt x="299" y="22"/>
                  </a:cubicBezTo>
                  <a:lnTo>
                    <a:pt x="299" y="51"/>
                  </a:lnTo>
                  <a:cubicBezTo>
                    <a:pt x="299" y="53"/>
                    <a:pt x="297" y="54"/>
                    <a:pt x="295" y="55"/>
                  </a:cubicBezTo>
                  <a:close/>
                  <a:moveTo>
                    <a:pt x="319" y="72"/>
                  </a:moveTo>
                  <a:cubicBezTo>
                    <a:pt x="319" y="70"/>
                    <a:pt x="319" y="69"/>
                    <a:pt x="318" y="68"/>
                  </a:cubicBezTo>
                  <a:cubicBezTo>
                    <a:pt x="317" y="65"/>
                    <a:pt x="314" y="64"/>
                    <a:pt x="310" y="64"/>
                  </a:cubicBezTo>
                  <a:cubicBezTo>
                    <a:pt x="312" y="63"/>
                    <a:pt x="314" y="62"/>
                    <a:pt x="315" y="61"/>
                  </a:cubicBezTo>
                  <a:cubicBezTo>
                    <a:pt x="318" y="59"/>
                    <a:pt x="319" y="56"/>
                    <a:pt x="319" y="53"/>
                  </a:cubicBezTo>
                  <a:lnTo>
                    <a:pt x="319" y="12"/>
                  </a:lnTo>
                  <a:cubicBezTo>
                    <a:pt x="319" y="9"/>
                    <a:pt x="318" y="7"/>
                    <a:pt x="317" y="5"/>
                  </a:cubicBezTo>
                  <a:cubicBezTo>
                    <a:pt x="314" y="1"/>
                    <a:pt x="308" y="0"/>
                    <a:pt x="300" y="0"/>
                  </a:cubicBezTo>
                  <a:lnTo>
                    <a:pt x="270" y="0"/>
                  </a:lnTo>
                  <a:lnTo>
                    <a:pt x="270" y="123"/>
                  </a:lnTo>
                  <a:lnTo>
                    <a:pt x="291" y="123"/>
                  </a:lnTo>
                  <a:lnTo>
                    <a:pt x="291" y="71"/>
                  </a:lnTo>
                  <a:cubicBezTo>
                    <a:pt x="292" y="71"/>
                    <a:pt x="292" y="71"/>
                    <a:pt x="292" y="71"/>
                  </a:cubicBezTo>
                  <a:cubicBezTo>
                    <a:pt x="293" y="71"/>
                    <a:pt x="293" y="71"/>
                    <a:pt x="294" y="71"/>
                  </a:cubicBezTo>
                  <a:cubicBezTo>
                    <a:pt x="296" y="71"/>
                    <a:pt x="297" y="71"/>
                    <a:pt x="298" y="72"/>
                  </a:cubicBezTo>
                  <a:cubicBezTo>
                    <a:pt x="298" y="73"/>
                    <a:pt x="299" y="74"/>
                    <a:pt x="299" y="75"/>
                  </a:cubicBezTo>
                  <a:lnTo>
                    <a:pt x="299" y="123"/>
                  </a:lnTo>
                  <a:lnTo>
                    <a:pt x="319" y="123"/>
                  </a:lnTo>
                  <a:lnTo>
                    <a:pt x="319" y="72"/>
                  </a:lnTo>
                  <a:close/>
                  <a:moveTo>
                    <a:pt x="262" y="107"/>
                  </a:moveTo>
                  <a:lnTo>
                    <a:pt x="248" y="107"/>
                  </a:lnTo>
                  <a:lnTo>
                    <a:pt x="248" y="65"/>
                  </a:lnTo>
                  <a:lnTo>
                    <a:pt x="262" y="65"/>
                  </a:lnTo>
                  <a:lnTo>
                    <a:pt x="262" y="49"/>
                  </a:lnTo>
                  <a:lnTo>
                    <a:pt x="248" y="49"/>
                  </a:lnTo>
                  <a:lnTo>
                    <a:pt x="248" y="17"/>
                  </a:lnTo>
                  <a:lnTo>
                    <a:pt x="262" y="17"/>
                  </a:lnTo>
                  <a:lnTo>
                    <a:pt x="262" y="0"/>
                  </a:lnTo>
                  <a:lnTo>
                    <a:pt x="227" y="0"/>
                  </a:lnTo>
                  <a:lnTo>
                    <a:pt x="227" y="123"/>
                  </a:lnTo>
                  <a:lnTo>
                    <a:pt x="262" y="123"/>
                  </a:lnTo>
                  <a:lnTo>
                    <a:pt x="262" y="107"/>
                  </a:lnTo>
                  <a:close/>
                  <a:moveTo>
                    <a:pt x="220" y="13"/>
                  </a:moveTo>
                  <a:cubicBezTo>
                    <a:pt x="220" y="10"/>
                    <a:pt x="219" y="8"/>
                    <a:pt x="218" y="6"/>
                  </a:cubicBezTo>
                  <a:cubicBezTo>
                    <a:pt x="215" y="2"/>
                    <a:pt x="211" y="0"/>
                    <a:pt x="204" y="0"/>
                  </a:cubicBezTo>
                  <a:lnTo>
                    <a:pt x="171" y="0"/>
                  </a:lnTo>
                  <a:lnTo>
                    <a:pt x="171" y="123"/>
                  </a:lnTo>
                  <a:lnTo>
                    <a:pt x="193" y="123"/>
                  </a:lnTo>
                  <a:lnTo>
                    <a:pt x="193" y="81"/>
                  </a:lnTo>
                  <a:lnTo>
                    <a:pt x="206" y="81"/>
                  </a:lnTo>
                  <a:cubicBezTo>
                    <a:pt x="209" y="81"/>
                    <a:pt x="212" y="80"/>
                    <a:pt x="213" y="79"/>
                  </a:cubicBezTo>
                  <a:cubicBezTo>
                    <a:pt x="218" y="77"/>
                    <a:pt x="220" y="73"/>
                    <a:pt x="220" y="67"/>
                  </a:cubicBezTo>
                  <a:lnTo>
                    <a:pt x="220" y="13"/>
                  </a:lnTo>
                  <a:close/>
                  <a:moveTo>
                    <a:pt x="154" y="0"/>
                  </a:moveTo>
                  <a:lnTo>
                    <a:pt x="126" y="0"/>
                  </a:lnTo>
                  <a:lnTo>
                    <a:pt x="112" y="123"/>
                  </a:lnTo>
                  <a:lnTo>
                    <a:pt x="132" y="123"/>
                  </a:lnTo>
                  <a:lnTo>
                    <a:pt x="135" y="99"/>
                  </a:lnTo>
                  <a:lnTo>
                    <a:pt x="145" y="99"/>
                  </a:lnTo>
                  <a:lnTo>
                    <a:pt x="147" y="123"/>
                  </a:lnTo>
                  <a:lnTo>
                    <a:pt x="168" y="123"/>
                  </a:lnTo>
                  <a:lnTo>
                    <a:pt x="154" y="0"/>
                  </a:lnTo>
                  <a:close/>
                  <a:moveTo>
                    <a:pt x="107" y="72"/>
                  </a:moveTo>
                  <a:cubicBezTo>
                    <a:pt x="106" y="70"/>
                    <a:pt x="106" y="69"/>
                    <a:pt x="105" y="68"/>
                  </a:cubicBezTo>
                  <a:cubicBezTo>
                    <a:pt x="104" y="65"/>
                    <a:pt x="101" y="64"/>
                    <a:pt x="98" y="64"/>
                  </a:cubicBezTo>
                  <a:cubicBezTo>
                    <a:pt x="100" y="63"/>
                    <a:pt x="102" y="62"/>
                    <a:pt x="102" y="61"/>
                  </a:cubicBezTo>
                  <a:cubicBezTo>
                    <a:pt x="105" y="59"/>
                    <a:pt x="107" y="56"/>
                    <a:pt x="107" y="53"/>
                  </a:cubicBezTo>
                  <a:lnTo>
                    <a:pt x="107" y="12"/>
                  </a:lnTo>
                  <a:cubicBezTo>
                    <a:pt x="106" y="9"/>
                    <a:pt x="106" y="7"/>
                    <a:pt x="105" y="5"/>
                  </a:cubicBezTo>
                  <a:cubicBezTo>
                    <a:pt x="102" y="1"/>
                    <a:pt x="96" y="0"/>
                    <a:pt x="88" y="0"/>
                  </a:cubicBezTo>
                  <a:lnTo>
                    <a:pt x="57" y="0"/>
                  </a:lnTo>
                  <a:lnTo>
                    <a:pt x="57" y="123"/>
                  </a:lnTo>
                  <a:lnTo>
                    <a:pt x="79" y="123"/>
                  </a:lnTo>
                  <a:lnTo>
                    <a:pt x="79" y="71"/>
                  </a:ln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81" y="71"/>
                    <a:pt x="81" y="71"/>
                  </a:cubicBezTo>
                  <a:cubicBezTo>
                    <a:pt x="84" y="71"/>
                    <a:pt x="86" y="72"/>
                    <a:pt x="86" y="75"/>
                  </a:cubicBezTo>
                  <a:lnTo>
                    <a:pt x="86" y="123"/>
                  </a:lnTo>
                  <a:lnTo>
                    <a:pt x="107" y="123"/>
                  </a:lnTo>
                  <a:lnTo>
                    <a:pt x="107" y="72"/>
                  </a:lnTo>
                  <a:close/>
                  <a:moveTo>
                    <a:pt x="48" y="19"/>
                  </a:moveTo>
                  <a:cubicBezTo>
                    <a:pt x="48" y="19"/>
                    <a:pt x="48" y="18"/>
                    <a:pt x="48" y="18"/>
                  </a:cubicBezTo>
                  <a:cubicBezTo>
                    <a:pt x="48" y="17"/>
                    <a:pt x="48" y="17"/>
                    <a:pt x="48" y="16"/>
                  </a:cubicBezTo>
                  <a:cubicBezTo>
                    <a:pt x="48" y="12"/>
                    <a:pt x="48" y="8"/>
                    <a:pt x="46" y="6"/>
                  </a:cubicBezTo>
                  <a:cubicBezTo>
                    <a:pt x="44" y="2"/>
                    <a:pt x="41" y="0"/>
                    <a:pt x="36" y="0"/>
                  </a:cubicBezTo>
                  <a:lnTo>
                    <a:pt x="0" y="0"/>
                  </a:lnTo>
                  <a:lnTo>
                    <a:pt x="0" y="123"/>
                  </a:lnTo>
                  <a:lnTo>
                    <a:pt x="34" y="123"/>
                  </a:lnTo>
                  <a:cubicBezTo>
                    <a:pt x="37" y="123"/>
                    <a:pt x="40" y="122"/>
                    <a:pt x="41" y="121"/>
                  </a:cubicBezTo>
                  <a:cubicBezTo>
                    <a:pt x="46" y="119"/>
                    <a:pt x="48" y="114"/>
                    <a:pt x="48" y="109"/>
                  </a:cubicBezTo>
                  <a:lnTo>
                    <a:pt x="48" y="19"/>
                  </a:lnTo>
                  <a:close/>
                  <a:moveTo>
                    <a:pt x="196" y="64"/>
                  </a:moveTo>
                  <a:cubicBezTo>
                    <a:pt x="195" y="64"/>
                    <a:pt x="194" y="64"/>
                    <a:pt x="192" y="64"/>
                  </a:cubicBezTo>
                  <a:lnTo>
                    <a:pt x="192" y="17"/>
                  </a:lnTo>
                  <a:cubicBezTo>
                    <a:pt x="193" y="17"/>
                    <a:pt x="193" y="17"/>
                    <a:pt x="194" y="17"/>
                  </a:cubicBezTo>
                  <a:cubicBezTo>
                    <a:pt x="197" y="17"/>
                    <a:pt x="198" y="18"/>
                    <a:pt x="199" y="20"/>
                  </a:cubicBezTo>
                  <a:cubicBezTo>
                    <a:pt x="199" y="20"/>
                    <a:pt x="199" y="21"/>
                    <a:pt x="199" y="22"/>
                  </a:cubicBezTo>
                  <a:lnTo>
                    <a:pt x="199" y="60"/>
                  </a:lnTo>
                  <a:cubicBezTo>
                    <a:pt x="199" y="62"/>
                    <a:pt x="198" y="64"/>
                    <a:pt x="196" y="64"/>
                  </a:cubicBezTo>
                  <a:close/>
                  <a:moveTo>
                    <a:pt x="136" y="81"/>
                  </a:moveTo>
                  <a:lnTo>
                    <a:pt x="140" y="33"/>
                  </a:lnTo>
                  <a:lnTo>
                    <a:pt x="144" y="81"/>
                  </a:lnTo>
                  <a:lnTo>
                    <a:pt x="136" y="81"/>
                  </a:lnTo>
                  <a:close/>
                  <a:moveTo>
                    <a:pt x="82" y="55"/>
                  </a:moveTo>
                  <a:cubicBezTo>
                    <a:pt x="82" y="55"/>
                    <a:pt x="81" y="55"/>
                    <a:pt x="79" y="55"/>
                  </a:cubicBezTo>
                  <a:lnTo>
                    <a:pt x="79" y="17"/>
                  </a:lnTo>
                  <a:cubicBezTo>
                    <a:pt x="82" y="16"/>
                    <a:pt x="84" y="17"/>
                    <a:pt x="85" y="19"/>
                  </a:cubicBezTo>
                  <a:cubicBezTo>
                    <a:pt x="85" y="20"/>
                    <a:pt x="86" y="21"/>
                    <a:pt x="86" y="22"/>
                  </a:cubicBezTo>
                  <a:lnTo>
                    <a:pt x="86" y="51"/>
                  </a:lnTo>
                  <a:cubicBezTo>
                    <a:pt x="86" y="53"/>
                    <a:pt x="85" y="54"/>
                    <a:pt x="82" y="55"/>
                  </a:cubicBezTo>
                  <a:close/>
                  <a:moveTo>
                    <a:pt x="27" y="107"/>
                  </a:moveTo>
                  <a:cubicBezTo>
                    <a:pt x="26" y="107"/>
                    <a:pt x="25" y="108"/>
                    <a:pt x="23" y="108"/>
                  </a:cubicBezTo>
                  <a:cubicBezTo>
                    <a:pt x="22" y="108"/>
                    <a:pt x="21" y="108"/>
                    <a:pt x="20" y="107"/>
                  </a:cubicBezTo>
                  <a:lnTo>
                    <a:pt x="20" y="17"/>
                  </a:lnTo>
                  <a:cubicBezTo>
                    <a:pt x="21" y="16"/>
                    <a:pt x="21" y="16"/>
                    <a:pt x="22" y="16"/>
                  </a:cubicBezTo>
                  <a:cubicBezTo>
                    <a:pt x="24" y="16"/>
                    <a:pt x="26" y="17"/>
                    <a:pt x="27" y="18"/>
                  </a:cubicBezTo>
                  <a:cubicBezTo>
                    <a:pt x="28" y="19"/>
                    <a:pt x="28" y="20"/>
                    <a:pt x="28" y="22"/>
                  </a:cubicBezTo>
                  <a:lnTo>
                    <a:pt x="28" y="103"/>
                  </a:lnTo>
                  <a:cubicBezTo>
                    <a:pt x="28" y="105"/>
                    <a:pt x="27" y="106"/>
                    <a:pt x="27" y="107"/>
                  </a:cubicBezTo>
                  <a:close/>
                  <a:moveTo>
                    <a:pt x="308" y="132"/>
                  </a:moveTo>
                  <a:lnTo>
                    <a:pt x="304" y="141"/>
                  </a:lnTo>
                  <a:lnTo>
                    <a:pt x="300" y="132"/>
                  </a:lnTo>
                  <a:lnTo>
                    <a:pt x="288" y="132"/>
                  </a:lnTo>
                  <a:lnTo>
                    <a:pt x="299" y="149"/>
                  </a:lnTo>
                  <a:lnTo>
                    <a:pt x="299" y="155"/>
                  </a:lnTo>
                  <a:lnTo>
                    <a:pt x="309" y="155"/>
                  </a:lnTo>
                  <a:lnTo>
                    <a:pt x="309" y="149"/>
                  </a:lnTo>
                  <a:lnTo>
                    <a:pt x="320" y="132"/>
                  </a:lnTo>
                  <a:lnTo>
                    <a:pt x="308" y="132"/>
                  </a:lnTo>
                  <a:close/>
                  <a:moveTo>
                    <a:pt x="287" y="153"/>
                  </a:moveTo>
                  <a:lnTo>
                    <a:pt x="287" y="147"/>
                  </a:lnTo>
                  <a:cubicBezTo>
                    <a:pt x="287" y="146"/>
                    <a:pt x="286" y="145"/>
                    <a:pt x="284" y="144"/>
                  </a:cubicBezTo>
                  <a:cubicBezTo>
                    <a:pt x="287" y="143"/>
                    <a:pt x="288" y="141"/>
                    <a:pt x="288" y="138"/>
                  </a:cubicBezTo>
                  <a:cubicBezTo>
                    <a:pt x="288" y="137"/>
                    <a:pt x="287" y="136"/>
                    <a:pt x="287" y="135"/>
                  </a:cubicBezTo>
                  <a:cubicBezTo>
                    <a:pt x="286" y="133"/>
                    <a:pt x="284" y="132"/>
                    <a:pt x="281" y="132"/>
                  </a:cubicBezTo>
                  <a:lnTo>
                    <a:pt x="257" y="132"/>
                  </a:lnTo>
                  <a:lnTo>
                    <a:pt x="257" y="155"/>
                  </a:lnTo>
                  <a:lnTo>
                    <a:pt x="267" y="155"/>
                  </a:lnTo>
                  <a:lnTo>
                    <a:pt x="267" y="148"/>
                  </a:lnTo>
                  <a:lnTo>
                    <a:pt x="272" y="148"/>
                  </a:lnTo>
                  <a:cubicBezTo>
                    <a:pt x="273" y="148"/>
                    <a:pt x="274" y="148"/>
                    <a:pt x="275" y="149"/>
                  </a:cubicBezTo>
                  <a:cubicBezTo>
                    <a:pt x="276" y="149"/>
                    <a:pt x="276" y="150"/>
                    <a:pt x="276" y="151"/>
                  </a:cubicBezTo>
                  <a:lnTo>
                    <a:pt x="276" y="154"/>
                  </a:lnTo>
                  <a:lnTo>
                    <a:pt x="277" y="155"/>
                  </a:lnTo>
                  <a:lnTo>
                    <a:pt x="288" y="155"/>
                  </a:lnTo>
                  <a:cubicBezTo>
                    <a:pt x="287" y="155"/>
                    <a:pt x="287" y="154"/>
                    <a:pt x="287" y="153"/>
                  </a:cubicBezTo>
                  <a:close/>
                  <a:moveTo>
                    <a:pt x="250" y="134"/>
                  </a:moveTo>
                  <a:cubicBezTo>
                    <a:pt x="246" y="132"/>
                    <a:pt x="242" y="131"/>
                    <a:pt x="238" y="131"/>
                  </a:cubicBezTo>
                  <a:cubicBezTo>
                    <a:pt x="233" y="131"/>
                    <a:pt x="229" y="132"/>
                    <a:pt x="225" y="134"/>
                  </a:cubicBezTo>
                  <a:cubicBezTo>
                    <a:pt x="222" y="136"/>
                    <a:pt x="220" y="139"/>
                    <a:pt x="220" y="144"/>
                  </a:cubicBezTo>
                  <a:cubicBezTo>
                    <a:pt x="220" y="148"/>
                    <a:pt x="222" y="151"/>
                    <a:pt x="225" y="153"/>
                  </a:cubicBezTo>
                  <a:cubicBezTo>
                    <a:pt x="229" y="155"/>
                    <a:pt x="233" y="156"/>
                    <a:pt x="238" y="156"/>
                  </a:cubicBezTo>
                  <a:cubicBezTo>
                    <a:pt x="243" y="156"/>
                    <a:pt x="247" y="155"/>
                    <a:pt x="250" y="153"/>
                  </a:cubicBezTo>
                  <a:cubicBezTo>
                    <a:pt x="254" y="151"/>
                    <a:pt x="255" y="147"/>
                    <a:pt x="255" y="144"/>
                  </a:cubicBezTo>
                  <a:cubicBezTo>
                    <a:pt x="255" y="140"/>
                    <a:pt x="254" y="137"/>
                    <a:pt x="250" y="134"/>
                  </a:cubicBezTo>
                  <a:close/>
                  <a:moveTo>
                    <a:pt x="220" y="132"/>
                  </a:moveTo>
                  <a:lnTo>
                    <a:pt x="191" y="132"/>
                  </a:lnTo>
                  <a:lnTo>
                    <a:pt x="191" y="139"/>
                  </a:lnTo>
                  <a:lnTo>
                    <a:pt x="201" y="139"/>
                  </a:lnTo>
                  <a:lnTo>
                    <a:pt x="201" y="155"/>
                  </a:lnTo>
                  <a:lnTo>
                    <a:pt x="211" y="155"/>
                  </a:lnTo>
                  <a:lnTo>
                    <a:pt x="211" y="139"/>
                  </a:lnTo>
                  <a:lnTo>
                    <a:pt x="220" y="139"/>
                  </a:lnTo>
                  <a:lnTo>
                    <a:pt x="220" y="132"/>
                  </a:lnTo>
                  <a:close/>
                  <a:moveTo>
                    <a:pt x="185" y="132"/>
                  </a:moveTo>
                  <a:lnTo>
                    <a:pt x="175" y="132"/>
                  </a:lnTo>
                  <a:lnTo>
                    <a:pt x="163" y="155"/>
                  </a:lnTo>
                  <a:lnTo>
                    <a:pt x="173" y="155"/>
                  </a:lnTo>
                  <a:lnTo>
                    <a:pt x="174" y="153"/>
                  </a:lnTo>
                  <a:lnTo>
                    <a:pt x="186" y="153"/>
                  </a:lnTo>
                  <a:lnTo>
                    <a:pt x="187" y="155"/>
                  </a:lnTo>
                  <a:lnTo>
                    <a:pt x="197" y="155"/>
                  </a:lnTo>
                  <a:lnTo>
                    <a:pt x="185" y="132"/>
                  </a:lnTo>
                  <a:close/>
                  <a:moveTo>
                    <a:pt x="161" y="153"/>
                  </a:moveTo>
                  <a:lnTo>
                    <a:pt x="161" y="147"/>
                  </a:lnTo>
                  <a:cubicBezTo>
                    <a:pt x="161" y="146"/>
                    <a:pt x="160" y="145"/>
                    <a:pt x="158" y="144"/>
                  </a:cubicBezTo>
                  <a:cubicBezTo>
                    <a:pt x="161" y="143"/>
                    <a:pt x="162" y="141"/>
                    <a:pt x="162" y="138"/>
                  </a:cubicBezTo>
                  <a:cubicBezTo>
                    <a:pt x="162" y="137"/>
                    <a:pt x="162" y="136"/>
                    <a:pt x="161" y="135"/>
                  </a:cubicBezTo>
                  <a:cubicBezTo>
                    <a:pt x="160" y="133"/>
                    <a:pt x="159" y="132"/>
                    <a:pt x="156" y="132"/>
                  </a:cubicBezTo>
                  <a:lnTo>
                    <a:pt x="131" y="132"/>
                  </a:lnTo>
                  <a:lnTo>
                    <a:pt x="131" y="155"/>
                  </a:lnTo>
                  <a:lnTo>
                    <a:pt x="141" y="155"/>
                  </a:lnTo>
                  <a:lnTo>
                    <a:pt x="141" y="148"/>
                  </a:lnTo>
                  <a:lnTo>
                    <a:pt x="147" y="148"/>
                  </a:lnTo>
                  <a:cubicBezTo>
                    <a:pt x="148" y="148"/>
                    <a:pt x="149" y="148"/>
                    <a:pt x="150" y="149"/>
                  </a:cubicBezTo>
                  <a:cubicBezTo>
                    <a:pt x="150" y="149"/>
                    <a:pt x="151" y="150"/>
                    <a:pt x="151" y="151"/>
                  </a:cubicBezTo>
                  <a:lnTo>
                    <a:pt x="151" y="154"/>
                  </a:lnTo>
                  <a:lnTo>
                    <a:pt x="152" y="155"/>
                  </a:lnTo>
                  <a:lnTo>
                    <a:pt x="163" y="155"/>
                  </a:lnTo>
                  <a:cubicBezTo>
                    <a:pt x="162" y="155"/>
                    <a:pt x="161" y="154"/>
                    <a:pt x="161" y="153"/>
                  </a:cubicBezTo>
                  <a:close/>
                  <a:moveTo>
                    <a:pt x="124" y="134"/>
                  </a:moveTo>
                  <a:cubicBezTo>
                    <a:pt x="120" y="132"/>
                    <a:pt x="116" y="131"/>
                    <a:pt x="111" y="131"/>
                  </a:cubicBezTo>
                  <a:cubicBezTo>
                    <a:pt x="107" y="131"/>
                    <a:pt x="103" y="132"/>
                    <a:pt x="99" y="134"/>
                  </a:cubicBezTo>
                  <a:cubicBezTo>
                    <a:pt x="95" y="136"/>
                    <a:pt x="93" y="139"/>
                    <a:pt x="93" y="144"/>
                  </a:cubicBezTo>
                  <a:cubicBezTo>
                    <a:pt x="93" y="148"/>
                    <a:pt x="95" y="151"/>
                    <a:pt x="99" y="153"/>
                  </a:cubicBezTo>
                  <a:cubicBezTo>
                    <a:pt x="102" y="155"/>
                    <a:pt x="106" y="156"/>
                    <a:pt x="111" y="156"/>
                  </a:cubicBezTo>
                  <a:cubicBezTo>
                    <a:pt x="116" y="156"/>
                    <a:pt x="120" y="155"/>
                    <a:pt x="124" y="153"/>
                  </a:cubicBezTo>
                  <a:cubicBezTo>
                    <a:pt x="127" y="151"/>
                    <a:pt x="129" y="147"/>
                    <a:pt x="129" y="144"/>
                  </a:cubicBezTo>
                  <a:cubicBezTo>
                    <a:pt x="129" y="140"/>
                    <a:pt x="127" y="137"/>
                    <a:pt x="124" y="134"/>
                  </a:cubicBezTo>
                  <a:close/>
                  <a:moveTo>
                    <a:pt x="90" y="143"/>
                  </a:moveTo>
                  <a:cubicBezTo>
                    <a:pt x="90" y="143"/>
                    <a:pt x="89" y="143"/>
                    <a:pt x="88" y="142"/>
                  </a:cubicBezTo>
                  <a:cubicBezTo>
                    <a:pt x="89" y="142"/>
                    <a:pt x="89" y="141"/>
                    <a:pt x="90" y="141"/>
                  </a:cubicBezTo>
                  <a:cubicBezTo>
                    <a:pt x="91" y="140"/>
                    <a:pt x="91" y="139"/>
                    <a:pt x="91" y="137"/>
                  </a:cubicBezTo>
                  <a:cubicBezTo>
                    <a:pt x="91" y="136"/>
                    <a:pt x="91" y="135"/>
                    <a:pt x="90" y="133"/>
                  </a:cubicBezTo>
                  <a:cubicBezTo>
                    <a:pt x="90" y="132"/>
                    <a:pt x="89" y="132"/>
                    <a:pt x="87" y="132"/>
                  </a:cubicBezTo>
                  <a:lnTo>
                    <a:pt x="60" y="132"/>
                  </a:lnTo>
                  <a:lnTo>
                    <a:pt x="60" y="155"/>
                  </a:lnTo>
                  <a:lnTo>
                    <a:pt x="88" y="155"/>
                  </a:lnTo>
                  <a:cubicBezTo>
                    <a:pt x="89" y="155"/>
                    <a:pt x="90" y="155"/>
                    <a:pt x="90" y="154"/>
                  </a:cubicBezTo>
                  <a:cubicBezTo>
                    <a:pt x="92" y="153"/>
                    <a:pt x="92" y="151"/>
                    <a:pt x="92" y="149"/>
                  </a:cubicBezTo>
                  <a:cubicBezTo>
                    <a:pt x="92" y="146"/>
                    <a:pt x="92" y="144"/>
                    <a:pt x="90" y="143"/>
                  </a:cubicBezTo>
                  <a:close/>
                  <a:moveTo>
                    <a:pt x="47" y="132"/>
                  </a:moveTo>
                  <a:lnTo>
                    <a:pt x="36" y="132"/>
                  </a:lnTo>
                  <a:lnTo>
                    <a:pt x="25" y="155"/>
                  </a:lnTo>
                  <a:lnTo>
                    <a:pt x="35" y="155"/>
                  </a:lnTo>
                  <a:lnTo>
                    <a:pt x="36" y="153"/>
                  </a:lnTo>
                  <a:lnTo>
                    <a:pt x="48" y="153"/>
                  </a:lnTo>
                  <a:lnTo>
                    <a:pt x="49" y="155"/>
                  </a:lnTo>
                  <a:lnTo>
                    <a:pt x="59" y="155"/>
                  </a:lnTo>
                  <a:lnTo>
                    <a:pt x="47" y="132"/>
                  </a:lnTo>
                  <a:close/>
                  <a:moveTo>
                    <a:pt x="24" y="149"/>
                  </a:moveTo>
                  <a:lnTo>
                    <a:pt x="9" y="149"/>
                  </a:lnTo>
                  <a:lnTo>
                    <a:pt x="9" y="132"/>
                  </a:lnTo>
                  <a:lnTo>
                    <a:pt x="0" y="132"/>
                  </a:lnTo>
                  <a:lnTo>
                    <a:pt x="0" y="155"/>
                  </a:lnTo>
                  <a:lnTo>
                    <a:pt x="24" y="155"/>
                  </a:lnTo>
                  <a:lnTo>
                    <a:pt x="24" y="149"/>
                  </a:lnTo>
                  <a:close/>
                  <a:moveTo>
                    <a:pt x="275" y="143"/>
                  </a:moveTo>
                  <a:lnTo>
                    <a:pt x="267" y="143"/>
                  </a:lnTo>
                  <a:lnTo>
                    <a:pt x="267" y="139"/>
                  </a:lnTo>
                  <a:lnTo>
                    <a:pt x="275" y="139"/>
                  </a:lnTo>
                  <a:cubicBezTo>
                    <a:pt x="276" y="139"/>
                    <a:pt x="276" y="139"/>
                    <a:pt x="276" y="141"/>
                  </a:cubicBezTo>
                  <a:cubicBezTo>
                    <a:pt x="276" y="141"/>
                    <a:pt x="276" y="142"/>
                    <a:pt x="275" y="143"/>
                  </a:cubicBezTo>
                  <a:close/>
                  <a:moveTo>
                    <a:pt x="242" y="148"/>
                  </a:moveTo>
                  <a:cubicBezTo>
                    <a:pt x="241" y="149"/>
                    <a:pt x="240" y="150"/>
                    <a:pt x="238" y="150"/>
                  </a:cubicBezTo>
                  <a:cubicBezTo>
                    <a:pt x="236" y="150"/>
                    <a:pt x="235" y="149"/>
                    <a:pt x="233" y="148"/>
                  </a:cubicBezTo>
                  <a:cubicBezTo>
                    <a:pt x="232" y="147"/>
                    <a:pt x="232" y="145"/>
                    <a:pt x="232" y="144"/>
                  </a:cubicBezTo>
                  <a:cubicBezTo>
                    <a:pt x="232" y="142"/>
                    <a:pt x="232" y="140"/>
                    <a:pt x="233" y="139"/>
                  </a:cubicBezTo>
                  <a:cubicBezTo>
                    <a:pt x="235" y="138"/>
                    <a:pt x="236" y="137"/>
                    <a:pt x="238" y="137"/>
                  </a:cubicBezTo>
                  <a:cubicBezTo>
                    <a:pt x="240" y="137"/>
                    <a:pt x="241" y="138"/>
                    <a:pt x="242" y="139"/>
                  </a:cubicBezTo>
                  <a:cubicBezTo>
                    <a:pt x="244" y="140"/>
                    <a:pt x="244" y="142"/>
                    <a:pt x="244" y="144"/>
                  </a:cubicBezTo>
                  <a:cubicBezTo>
                    <a:pt x="244" y="145"/>
                    <a:pt x="244" y="147"/>
                    <a:pt x="242" y="148"/>
                  </a:cubicBezTo>
                  <a:close/>
                  <a:moveTo>
                    <a:pt x="176" y="147"/>
                  </a:moveTo>
                  <a:lnTo>
                    <a:pt x="180" y="139"/>
                  </a:lnTo>
                  <a:lnTo>
                    <a:pt x="184" y="147"/>
                  </a:lnTo>
                  <a:lnTo>
                    <a:pt x="176" y="147"/>
                  </a:lnTo>
                  <a:close/>
                  <a:moveTo>
                    <a:pt x="150" y="143"/>
                  </a:moveTo>
                  <a:lnTo>
                    <a:pt x="141" y="143"/>
                  </a:lnTo>
                  <a:lnTo>
                    <a:pt x="141" y="139"/>
                  </a:lnTo>
                  <a:lnTo>
                    <a:pt x="149" y="139"/>
                  </a:lnTo>
                  <a:cubicBezTo>
                    <a:pt x="150" y="139"/>
                    <a:pt x="151" y="139"/>
                    <a:pt x="151" y="141"/>
                  </a:cubicBezTo>
                  <a:cubicBezTo>
                    <a:pt x="151" y="141"/>
                    <a:pt x="151" y="142"/>
                    <a:pt x="150" y="143"/>
                  </a:cubicBezTo>
                  <a:close/>
                  <a:moveTo>
                    <a:pt x="116" y="148"/>
                  </a:moveTo>
                  <a:cubicBezTo>
                    <a:pt x="115" y="149"/>
                    <a:pt x="113" y="150"/>
                    <a:pt x="111" y="150"/>
                  </a:cubicBezTo>
                  <a:cubicBezTo>
                    <a:pt x="110" y="150"/>
                    <a:pt x="108" y="149"/>
                    <a:pt x="107" y="148"/>
                  </a:cubicBezTo>
                  <a:cubicBezTo>
                    <a:pt x="106" y="147"/>
                    <a:pt x="105" y="145"/>
                    <a:pt x="105" y="144"/>
                  </a:cubicBezTo>
                  <a:cubicBezTo>
                    <a:pt x="105" y="142"/>
                    <a:pt x="106" y="140"/>
                    <a:pt x="107" y="139"/>
                  </a:cubicBezTo>
                  <a:cubicBezTo>
                    <a:pt x="108" y="138"/>
                    <a:pt x="110" y="137"/>
                    <a:pt x="111" y="137"/>
                  </a:cubicBezTo>
                  <a:cubicBezTo>
                    <a:pt x="113" y="137"/>
                    <a:pt x="115" y="138"/>
                    <a:pt x="116" y="139"/>
                  </a:cubicBezTo>
                  <a:cubicBezTo>
                    <a:pt x="117" y="140"/>
                    <a:pt x="118" y="142"/>
                    <a:pt x="118" y="144"/>
                  </a:cubicBezTo>
                  <a:cubicBezTo>
                    <a:pt x="118" y="145"/>
                    <a:pt x="117" y="147"/>
                    <a:pt x="116" y="148"/>
                  </a:cubicBezTo>
                  <a:close/>
                  <a:moveTo>
                    <a:pt x="81" y="140"/>
                  </a:moveTo>
                  <a:lnTo>
                    <a:pt x="71" y="140"/>
                  </a:lnTo>
                  <a:lnTo>
                    <a:pt x="71" y="138"/>
                  </a:lnTo>
                  <a:lnTo>
                    <a:pt x="82" y="138"/>
                  </a:lnTo>
                  <a:cubicBezTo>
                    <a:pt x="82" y="138"/>
                    <a:pt x="82" y="138"/>
                    <a:pt x="83" y="138"/>
                  </a:cubicBezTo>
                  <a:cubicBezTo>
                    <a:pt x="83" y="138"/>
                    <a:pt x="83" y="139"/>
                    <a:pt x="83" y="139"/>
                  </a:cubicBezTo>
                  <a:cubicBezTo>
                    <a:pt x="83" y="140"/>
                    <a:pt x="82" y="140"/>
                    <a:pt x="81" y="140"/>
                  </a:cubicBezTo>
                  <a:close/>
                  <a:moveTo>
                    <a:pt x="82" y="150"/>
                  </a:moveTo>
                  <a:lnTo>
                    <a:pt x="71" y="150"/>
                  </a:lnTo>
                  <a:lnTo>
                    <a:pt x="71" y="146"/>
                  </a:lnTo>
                  <a:lnTo>
                    <a:pt x="82" y="146"/>
                  </a:lnTo>
                  <a:cubicBezTo>
                    <a:pt x="83" y="147"/>
                    <a:pt x="83" y="148"/>
                    <a:pt x="83" y="149"/>
                  </a:cubicBezTo>
                  <a:cubicBezTo>
                    <a:pt x="83" y="149"/>
                    <a:pt x="83" y="150"/>
                    <a:pt x="82" y="150"/>
                  </a:cubicBezTo>
                  <a:close/>
                  <a:moveTo>
                    <a:pt x="38" y="147"/>
                  </a:moveTo>
                  <a:lnTo>
                    <a:pt x="42" y="139"/>
                  </a:lnTo>
                  <a:lnTo>
                    <a:pt x="46" y="147"/>
                  </a:lnTo>
                  <a:lnTo>
                    <a:pt x="38" y="147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2436" y="246"/>
              <a:ext cx="924" cy="924"/>
            </a:xfrm>
            <a:custGeom>
              <a:avLst/>
              <a:gdLst/>
              <a:ahLst/>
              <a:cxnLst>
                <a:cxn ang="0">
                  <a:pos x="77" y="120"/>
                </a:cxn>
                <a:cxn ang="0">
                  <a:pos x="34" y="77"/>
                </a:cxn>
                <a:cxn ang="0">
                  <a:pos x="77" y="35"/>
                </a:cxn>
                <a:cxn ang="0">
                  <a:pos x="119" y="77"/>
                </a:cxn>
                <a:cxn ang="0">
                  <a:pos x="132" y="22"/>
                </a:cxn>
                <a:cxn ang="0">
                  <a:pos x="80" y="15"/>
                </a:cxn>
                <a:cxn ang="0">
                  <a:pos x="138" y="74"/>
                </a:cxn>
                <a:cxn ang="0">
                  <a:pos x="132" y="22"/>
                </a:cxn>
                <a:cxn ang="0">
                  <a:pos x="121" y="122"/>
                </a:cxn>
                <a:cxn ang="0">
                  <a:pos x="80" y="154"/>
                </a:cxn>
                <a:cxn ang="0">
                  <a:pos x="154" y="80"/>
                </a:cxn>
                <a:cxn ang="0">
                  <a:pos x="73" y="0"/>
                </a:cxn>
                <a:cxn ang="0">
                  <a:pos x="0" y="74"/>
                </a:cxn>
                <a:cxn ang="0">
                  <a:pos x="33" y="34"/>
                </a:cxn>
                <a:cxn ang="0">
                  <a:pos x="73" y="15"/>
                </a:cxn>
                <a:cxn ang="0">
                  <a:pos x="115" y="38"/>
                </a:cxn>
                <a:cxn ang="0">
                  <a:pos x="38" y="38"/>
                </a:cxn>
                <a:cxn ang="0">
                  <a:pos x="38" y="116"/>
                </a:cxn>
                <a:cxn ang="0">
                  <a:pos x="116" y="116"/>
                </a:cxn>
                <a:cxn ang="0">
                  <a:pos x="115" y="38"/>
                </a:cxn>
                <a:cxn ang="0">
                  <a:pos x="60" y="136"/>
                </a:cxn>
                <a:cxn ang="0">
                  <a:pos x="15" y="80"/>
                </a:cxn>
                <a:cxn ang="0">
                  <a:pos x="0" y="154"/>
                </a:cxn>
                <a:cxn ang="0">
                  <a:pos x="73" y="139"/>
                </a:cxn>
                <a:cxn ang="0">
                  <a:pos x="77" y="41"/>
                </a:cxn>
                <a:cxn ang="0">
                  <a:pos x="41" y="77"/>
                </a:cxn>
                <a:cxn ang="0">
                  <a:pos x="77" y="113"/>
                </a:cxn>
                <a:cxn ang="0">
                  <a:pos x="113" y="77"/>
                </a:cxn>
                <a:cxn ang="0">
                  <a:pos x="93" y="94"/>
                </a:cxn>
                <a:cxn ang="0">
                  <a:pos x="60" y="94"/>
                </a:cxn>
                <a:cxn ang="0">
                  <a:pos x="60" y="60"/>
                </a:cxn>
                <a:cxn ang="0">
                  <a:pos x="93" y="61"/>
                </a:cxn>
                <a:cxn ang="0">
                  <a:pos x="93" y="94"/>
                </a:cxn>
                <a:cxn ang="0">
                  <a:pos x="77" y="60"/>
                </a:cxn>
                <a:cxn ang="0">
                  <a:pos x="59" y="77"/>
                </a:cxn>
                <a:cxn ang="0">
                  <a:pos x="77" y="94"/>
                </a:cxn>
                <a:cxn ang="0">
                  <a:pos x="94" y="77"/>
                </a:cxn>
                <a:cxn ang="0">
                  <a:pos x="81" y="81"/>
                </a:cxn>
                <a:cxn ang="0">
                  <a:pos x="72" y="81"/>
                </a:cxn>
                <a:cxn ang="0">
                  <a:pos x="72" y="73"/>
                </a:cxn>
                <a:cxn ang="0">
                  <a:pos x="81" y="73"/>
                </a:cxn>
                <a:cxn ang="0">
                  <a:pos x="81" y="81"/>
                </a:cxn>
              </a:cxnLst>
              <a:rect l="0" t="0" r="r" b="b"/>
              <a:pathLst>
                <a:path w="154" h="154">
                  <a:moveTo>
                    <a:pt x="107" y="107"/>
                  </a:moveTo>
                  <a:cubicBezTo>
                    <a:pt x="98" y="116"/>
                    <a:pt x="88" y="120"/>
                    <a:pt x="77" y="120"/>
                  </a:cubicBezTo>
                  <a:cubicBezTo>
                    <a:pt x="65" y="120"/>
                    <a:pt x="55" y="116"/>
                    <a:pt x="46" y="107"/>
                  </a:cubicBezTo>
                  <a:cubicBezTo>
                    <a:pt x="38" y="99"/>
                    <a:pt x="34" y="89"/>
                    <a:pt x="34" y="77"/>
                  </a:cubicBezTo>
                  <a:cubicBezTo>
                    <a:pt x="34" y="65"/>
                    <a:pt x="38" y="55"/>
                    <a:pt x="47" y="47"/>
                  </a:cubicBezTo>
                  <a:cubicBezTo>
                    <a:pt x="55" y="39"/>
                    <a:pt x="65" y="35"/>
                    <a:pt x="77" y="35"/>
                  </a:cubicBezTo>
                  <a:cubicBezTo>
                    <a:pt x="88" y="35"/>
                    <a:pt x="98" y="39"/>
                    <a:pt x="107" y="47"/>
                  </a:cubicBezTo>
                  <a:cubicBezTo>
                    <a:pt x="115" y="55"/>
                    <a:pt x="119" y="65"/>
                    <a:pt x="119" y="77"/>
                  </a:cubicBezTo>
                  <a:cubicBezTo>
                    <a:pt x="119" y="89"/>
                    <a:pt x="115" y="99"/>
                    <a:pt x="107" y="107"/>
                  </a:cubicBezTo>
                  <a:close/>
                  <a:moveTo>
                    <a:pt x="132" y="22"/>
                  </a:moveTo>
                  <a:cubicBezTo>
                    <a:pt x="118" y="7"/>
                    <a:pt x="100" y="0"/>
                    <a:pt x="80" y="0"/>
                  </a:cubicBezTo>
                  <a:lnTo>
                    <a:pt x="80" y="15"/>
                  </a:lnTo>
                  <a:cubicBezTo>
                    <a:pt x="96" y="15"/>
                    <a:pt x="109" y="21"/>
                    <a:pt x="121" y="33"/>
                  </a:cubicBezTo>
                  <a:cubicBezTo>
                    <a:pt x="132" y="44"/>
                    <a:pt x="138" y="58"/>
                    <a:pt x="138" y="74"/>
                  </a:cubicBezTo>
                  <a:lnTo>
                    <a:pt x="154" y="74"/>
                  </a:lnTo>
                  <a:cubicBezTo>
                    <a:pt x="154" y="54"/>
                    <a:pt x="147" y="36"/>
                    <a:pt x="132" y="22"/>
                  </a:cubicBezTo>
                  <a:close/>
                  <a:moveTo>
                    <a:pt x="138" y="80"/>
                  </a:moveTo>
                  <a:cubicBezTo>
                    <a:pt x="138" y="96"/>
                    <a:pt x="132" y="110"/>
                    <a:pt x="121" y="122"/>
                  </a:cubicBezTo>
                  <a:cubicBezTo>
                    <a:pt x="109" y="133"/>
                    <a:pt x="96" y="139"/>
                    <a:pt x="80" y="139"/>
                  </a:cubicBezTo>
                  <a:lnTo>
                    <a:pt x="80" y="154"/>
                  </a:lnTo>
                  <a:cubicBezTo>
                    <a:pt x="100" y="154"/>
                    <a:pt x="118" y="147"/>
                    <a:pt x="132" y="133"/>
                  </a:cubicBezTo>
                  <a:cubicBezTo>
                    <a:pt x="147" y="118"/>
                    <a:pt x="154" y="101"/>
                    <a:pt x="154" y="80"/>
                  </a:cubicBezTo>
                  <a:lnTo>
                    <a:pt x="138" y="80"/>
                  </a:lnTo>
                  <a:close/>
                  <a:moveTo>
                    <a:pt x="73" y="0"/>
                  </a:moveTo>
                  <a:lnTo>
                    <a:pt x="0" y="0"/>
                  </a:lnTo>
                  <a:lnTo>
                    <a:pt x="0" y="74"/>
                  </a:lnTo>
                  <a:lnTo>
                    <a:pt x="15" y="74"/>
                  </a:lnTo>
                  <a:cubicBezTo>
                    <a:pt x="17" y="58"/>
                    <a:pt x="22" y="44"/>
                    <a:pt x="33" y="34"/>
                  </a:cubicBezTo>
                  <a:cubicBezTo>
                    <a:pt x="40" y="26"/>
                    <a:pt x="49" y="21"/>
                    <a:pt x="60" y="18"/>
                  </a:cubicBezTo>
                  <a:cubicBezTo>
                    <a:pt x="65" y="16"/>
                    <a:pt x="70" y="15"/>
                    <a:pt x="73" y="15"/>
                  </a:cubicBezTo>
                  <a:lnTo>
                    <a:pt x="73" y="0"/>
                  </a:lnTo>
                  <a:close/>
                  <a:moveTo>
                    <a:pt x="115" y="38"/>
                  </a:moveTo>
                  <a:cubicBezTo>
                    <a:pt x="105" y="27"/>
                    <a:pt x="92" y="22"/>
                    <a:pt x="77" y="22"/>
                  </a:cubicBezTo>
                  <a:cubicBezTo>
                    <a:pt x="61" y="22"/>
                    <a:pt x="48" y="28"/>
                    <a:pt x="38" y="38"/>
                  </a:cubicBezTo>
                  <a:cubicBezTo>
                    <a:pt x="27" y="49"/>
                    <a:pt x="22" y="62"/>
                    <a:pt x="22" y="77"/>
                  </a:cubicBezTo>
                  <a:cubicBezTo>
                    <a:pt x="22" y="92"/>
                    <a:pt x="27" y="105"/>
                    <a:pt x="38" y="116"/>
                  </a:cubicBezTo>
                  <a:cubicBezTo>
                    <a:pt x="48" y="127"/>
                    <a:pt x="61" y="132"/>
                    <a:pt x="77" y="132"/>
                  </a:cubicBezTo>
                  <a:cubicBezTo>
                    <a:pt x="92" y="132"/>
                    <a:pt x="105" y="127"/>
                    <a:pt x="116" y="116"/>
                  </a:cubicBezTo>
                  <a:cubicBezTo>
                    <a:pt x="126" y="105"/>
                    <a:pt x="131" y="92"/>
                    <a:pt x="131" y="77"/>
                  </a:cubicBezTo>
                  <a:cubicBezTo>
                    <a:pt x="131" y="62"/>
                    <a:pt x="126" y="49"/>
                    <a:pt x="115" y="38"/>
                  </a:cubicBezTo>
                  <a:close/>
                  <a:moveTo>
                    <a:pt x="73" y="139"/>
                  </a:moveTo>
                  <a:cubicBezTo>
                    <a:pt x="70" y="139"/>
                    <a:pt x="65" y="138"/>
                    <a:pt x="60" y="136"/>
                  </a:cubicBezTo>
                  <a:cubicBezTo>
                    <a:pt x="49" y="133"/>
                    <a:pt x="40" y="128"/>
                    <a:pt x="33" y="121"/>
                  </a:cubicBezTo>
                  <a:cubicBezTo>
                    <a:pt x="23" y="111"/>
                    <a:pt x="17" y="97"/>
                    <a:pt x="15" y="80"/>
                  </a:cubicBezTo>
                  <a:lnTo>
                    <a:pt x="0" y="80"/>
                  </a:lnTo>
                  <a:lnTo>
                    <a:pt x="0" y="154"/>
                  </a:lnTo>
                  <a:lnTo>
                    <a:pt x="73" y="154"/>
                  </a:lnTo>
                  <a:lnTo>
                    <a:pt x="73" y="139"/>
                  </a:lnTo>
                  <a:close/>
                  <a:moveTo>
                    <a:pt x="102" y="52"/>
                  </a:moveTo>
                  <a:cubicBezTo>
                    <a:pt x="95" y="45"/>
                    <a:pt x="87" y="41"/>
                    <a:pt x="77" y="41"/>
                  </a:cubicBezTo>
                  <a:cubicBezTo>
                    <a:pt x="67" y="41"/>
                    <a:pt x="58" y="45"/>
                    <a:pt x="51" y="52"/>
                  </a:cubicBezTo>
                  <a:cubicBezTo>
                    <a:pt x="44" y="59"/>
                    <a:pt x="41" y="67"/>
                    <a:pt x="41" y="77"/>
                  </a:cubicBezTo>
                  <a:cubicBezTo>
                    <a:pt x="41" y="87"/>
                    <a:pt x="44" y="96"/>
                    <a:pt x="51" y="103"/>
                  </a:cubicBezTo>
                  <a:cubicBezTo>
                    <a:pt x="58" y="110"/>
                    <a:pt x="67" y="113"/>
                    <a:pt x="77" y="113"/>
                  </a:cubicBezTo>
                  <a:cubicBezTo>
                    <a:pt x="87" y="113"/>
                    <a:pt x="95" y="110"/>
                    <a:pt x="102" y="103"/>
                  </a:cubicBezTo>
                  <a:cubicBezTo>
                    <a:pt x="109" y="96"/>
                    <a:pt x="113" y="87"/>
                    <a:pt x="113" y="77"/>
                  </a:cubicBezTo>
                  <a:cubicBezTo>
                    <a:pt x="113" y="67"/>
                    <a:pt x="109" y="59"/>
                    <a:pt x="102" y="52"/>
                  </a:cubicBezTo>
                  <a:close/>
                  <a:moveTo>
                    <a:pt x="93" y="94"/>
                  </a:moveTo>
                  <a:cubicBezTo>
                    <a:pt x="89" y="99"/>
                    <a:pt x="83" y="101"/>
                    <a:pt x="77" y="101"/>
                  </a:cubicBezTo>
                  <a:cubicBezTo>
                    <a:pt x="70" y="101"/>
                    <a:pt x="64" y="98"/>
                    <a:pt x="60" y="94"/>
                  </a:cubicBezTo>
                  <a:cubicBezTo>
                    <a:pt x="55" y="89"/>
                    <a:pt x="53" y="84"/>
                    <a:pt x="53" y="77"/>
                  </a:cubicBezTo>
                  <a:cubicBezTo>
                    <a:pt x="53" y="71"/>
                    <a:pt x="55" y="65"/>
                    <a:pt x="60" y="60"/>
                  </a:cubicBezTo>
                  <a:cubicBezTo>
                    <a:pt x="64" y="56"/>
                    <a:pt x="70" y="54"/>
                    <a:pt x="77" y="54"/>
                  </a:cubicBezTo>
                  <a:cubicBezTo>
                    <a:pt x="83" y="54"/>
                    <a:pt x="89" y="56"/>
                    <a:pt x="93" y="61"/>
                  </a:cubicBezTo>
                  <a:cubicBezTo>
                    <a:pt x="98" y="65"/>
                    <a:pt x="100" y="71"/>
                    <a:pt x="100" y="77"/>
                  </a:cubicBezTo>
                  <a:cubicBezTo>
                    <a:pt x="100" y="84"/>
                    <a:pt x="98" y="90"/>
                    <a:pt x="93" y="94"/>
                  </a:cubicBezTo>
                  <a:close/>
                  <a:moveTo>
                    <a:pt x="89" y="65"/>
                  </a:moveTo>
                  <a:cubicBezTo>
                    <a:pt x="85" y="62"/>
                    <a:pt x="81" y="60"/>
                    <a:pt x="77" y="60"/>
                  </a:cubicBezTo>
                  <a:cubicBezTo>
                    <a:pt x="72" y="60"/>
                    <a:pt x="68" y="62"/>
                    <a:pt x="64" y="65"/>
                  </a:cubicBezTo>
                  <a:cubicBezTo>
                    <a:pt x="61" y="68"/>
                    <a:pt x="59" y="72"/>
                    <a:pt x="59" y="77"/>
                  </a:cubicBezTo>
                  <a:cubicBezTo>
                    <a:pt x="59" y="82"/>
                    <a:pt x="61" y="86"/>
                    <a:pt x="64" y="89"/>
                  </a:cubicBezTo>
                  <a:cubicBezTo>
                    <a:pt x="68" y="93"/>
                    <a:pt x="72" y="94"/>
                    <a:pt x="77" y="94"/>
                  </a:cubicBezTo>
                  <a:cubicBezTo>
                    <a:pt x="81" y="94"/>
                    <a:pt x="85" y="93"/>
                    <a:pt x="89" y="89"/>
                  </a:cubicBezTo>
                  <a:cubicBezTo>
                    <a:pt x="92" y="86"/>
                    <a:pt x="94" y="82"/>
                    <a:pt x="94" y="77"/>
                  </a:cubicBezTo>
                  <a:cubicBezTo>
                    <a:pt x="94" y="72"/>
                    <a:pt x="92" y="68"/>
                    <a:pt x="89" y="65"/>
                  </a:cubicBezTo>
                  <a:close/>
                  <a:moveTo>
                    <a:pt x="81" y="81"/>
                  </a:moveTo>
                  <a:cubicBezTo>
                    <a:pt x="80" y="83"/>
                    <a:pt x="78" y="83"/>
                    <a:pt x="77" y="83"/>
                  </a:cubicBezTo>
                  <a:cubicBezTo>
                    <a:pt x="75" y="83"/>
                    <a:pt x="74" y="83"/>
                    <a:pt x="72" y="81"/>
                  </a:cubicBezTo>
                  <a:cubicBezTo>
                    <a:pt x="71" y="80"/>
                    <a:pt x="71" y="79"/>
                    <a:pt x="71" y="77"/>
                  </a:cubicBezTo>
                  <a:cubicBezTo>
                    <a:pt x="71" y="76"/>
                    <a:pt x="71" y="74"/>
                    <a:pt x="72" y="73"/>
                  </a:cubicBezTo>
                  <a:cubicBezTo>
                    <a:pt x="74" y="72"/>
                    <a:pt x="75" y="71"/>
                    <a:pt x="77" y="71"/>
                  </a:cubicBezTo>
                  <a:cubicBezTo>
                    <a:pt x="78" y="71"/>
                    <a:pt x="80" y="72"/>
                    <a:pt x="81" y="73"/>
                  </a:cubicBezTo>
                  <a:cubicBezTo>
                    <a:pt x="82" y="74"/>
                    <a:pt x="83" y="76"/>
                    <a:pt x="83" y="77"/>
                  </a:cubicBezTo>
                  <a:cubicBezTo>
                    <a:pt x="83" y="79"/>
                    <a:pt x="82" y="80"/>
                    <a:pt x="81" y="8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0" y="6629400"/>
            <a:ext cx="2562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>
                <a:latin typeface="Arial Narrow" pitchFamily="34" charset="0"/>
              </a:rPr>
              <a:t>Autonomous Landing and Hazard Avoidance Technology</a:t>
            </a: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152400" y="6629400"/>
            <a:ext cx="8839200" cy="0"/>
          </a:xfrm>
          <a:prstGeom prst="line">
            <a:avLst/>
          </a:prstGeom>
          <a:noFill/>
          <a:ln w="31750" cmpd="thinThick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108" name="Picture 12" descr="mmb_emblem_no_latin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226425" y="6650038"/>
            <a:ext cx="192088" cy="192087"/>
          </a:xfrm>
          <a:prstGeom prst="rect">
            <a:avLst/>
          </a:prstGeom>
          <a:noFill/>
        </p:spPr>
      </p:pic>
      <p:pic>
        <p:nvPicPr>
          <p:cNvPr id="4109" name="Picture 13" descr="theha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43825" y="6680200"/>
            <a:ext cx="228600" cy="1492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92225"/>
            <a:ext cx="7772400" cy="1470025"/>
          </a:xfrm>
        </p:spPr>
        <p:txBody>
          <a:bodyPr/>
          <a:lstStyle/>
          <a:p>
            <a:r>
              <a:rPr lang="en-US" dirty="0" smtClean="0"/>
              <a:t>Apollo GNC Overview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/>
          <a:p>
            <a:r>
              <a:rPr lang="en-US" dirty="0" smtClean="0"/>
              <a:t>D. Zimpfer</a:t>
            </a:r>
          </a:p>
          <a:p>
            <a:r>
              <a:rPr lang="en-US" dirty="0" smtClean="0"/>
              <a:t>March 5, 2008</a:t>
            </a:r>
          </a:p>
          <a:p>
            <a:r>
              <a:rPr lang="en-US" dirty="0" smtClean="0"/>
              <a:t>Go For Lunar Conference</a:t>
            </a:r>
          </a:p>
          <a:p>
            <a:r>
              <a:rPr lang="en-US" dirty="0" smtClean="0"/>
              <a:t>Tempe, AZ</a:t>
            </a:r>
          </a:p>
          <a:p>
            <a:r>
              <a:rPr lang="en-US" sz="1200" dirty="0" smtClean="0"/>
              <a:t>(thanks to numerous members of the ALHAT team that created the individual slides)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Apollo LEM Cockpit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5" y="755650"/>
            <a:ext cx="6953250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 2-1 FCS Block 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828675"/>
            <a:ext cx="57245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 GN&amp;C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257800"/>
            <a:ext cx="2743200" cy="1295400"/>
          </a:xfrm>
        </p:spPr>
        <p:txBody>
          <a:bodyPr/>
          <a:lstStyle/>
          <a:p>
            <a:r>
              <a:rPr lang="en-US" sz="800" dirty="0" smtClean="0"/>
              <a:t>Summary Produced by Northrop Grumman GN&amp;C Engineers </a:t>
            </a:r>
            <a:r>
              <a:rPr lang="en-US" sz="800" b="1" dirty="0" smtClean="0"/>
              <a:t>Howard Berman</a:t>
            </a:r>
            <a:endParaRPr lang="en-US" sz="800" dirty="0" smtClean="0"/>
          </a:p>
          <a:p>
            <a:r>
              <a:rPr lang="en-US" sz="800" b="1" dirty="0" smtClean="0"/>
              <a:t>(LM Flight Control System Integration/Analysis)</a:t>
            </a:r>
            <a:endParaRPr lang="en-US" sz="800" dirty="0" smtClean="0"/>
          </a:p>
          <a:p>
            <a:r>
              <a:rPr lang="en-US" sz="800" b="1" dirty="0" smtClean="0"/>
              <a:t>And</a:t>
            </a:r>
            <a:endParaRPr lang="en-US" sz="800" dirty="0" smtClean="0"/>
          </a:p>
          <a:p>
            <a:r>
              <a:rPr lang="en-US" sz="800" b="1" dirty="0" smtClean="0"/>
              <a:t>Mel </a:t>
            </a:r>
            <a:r>
              <a:rPr lang="en-US" sz="800" b="1" dirty="0" err="1" smtClean="0"/>
              <a:t>Rimer</a:t>
            </a:r>
            <a:endParaRPr lang="en-US" sz="800" dirty="0" smtClean="0"/>
          </a:p>
          <a:p>
            <a:r>
              <a:rPr lang="en-US" sz="800" b="1" dirty="0" smtClean="0"/>
              <a:t>(LM Flight Control System Analysis/Synthesis)</a:t>
            </a:r>
            <a:endParaRPr lang="en-US" sz="800" dirty="0" smtClean="0"/>
          </a:p>
          <a:p>
            <a:pPr>
              <a:buNone/>
            </a:pP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/>
              <a:t>Typical Apollo Lunar Descent </a:t>
            </a:r>
            <a:r>
              <a:rPr lang="en-US" sz="2100" dirty="0" smtClean="0"/>
              <a:t>Trajectory</a:t>
            </a:r>
            <a:endParaRPr lang="en-US" sz="21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990600"/>
            <a:ext cx="9144000" cy="4114800"/>
            <a:chOff x="672" y="970"/>
            <a:chExt cx="4616" cy="1958"/>
          </a:xfrm>
        </p:grpSpPr>
        <p:pic>
          <p:nvPicPr>
            <p:cNvPr id="463876" name="Picture 4"/>
            <p:cNvPicPr>
              <a:picLocks noChangeAspect="1" noChangeArrowheads="1"/>
            </p:cNvPicPr>
            <p:nvPr/>
          </p:nvPicPr>
          <p:blipFill>
            <a:blip r:embed="rId3"/>
            <a:srcRect b="16289"/>
            <a:stretch>
              <a:fillRect/>
            </a:stretch>
          </p:blipFill>
          <p:spPr bwMode="auto">
            <a:xfrm>
              <a:off x="672" y="970"/>
              <a:ext cx="4416" cy="1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63877" name="Line 5"/>
            <p:cNvSpPr>
              <a:spLocks noChangeShapeType="1"/>
            </p:cNvSpPr>
            <p:nvPr/>
          </p:nvSpPr>
          <p:spPr bwMode="auto">
            <a:xfrm>
              <a:off x="3491" y="1171"/>
              <a:ext cx="1248" cy="37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3878" name="Line 6"/>
            <p:cNvSpPr>
              <a:spLocks noChangeShapeType="1"/>
            </p:cNvSpPr>
            <p:nvPr/>
          </p:nvSpPr>
          <p:spPr bwMode="auto">
            <a:xfrm flipV="1">
              <a:off x="3327" y="1135"/>
              <a:ext cx="146" cy="499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3879" name="Line 7"/>
            <p:cNvSpPr>
              <a:spLocks noChangeShapeType="1"/>
            </p:cNvSpPr>
            <p:nvPr/>
          </p:nvSpPr>
          <p:spPr bwMode="auto">
            <a:xfrm flipV="1">
              <a:off x="4608" y="1498"/>
              <a:ext cx="173" cy="61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3880" name="Text Box 8"/>
            <p:cNvSpPr txBox="1">
              <a:spLocks noChangeArrowheads="1"/>
            </p:cNvSpPr>
            <p:nvPr/>
          </p:nvSpPr>
          <p:spPr bwMode="auto">
            <a:xfrm rot="974132">
              <a:off x="3163" y="1056"/>
              <a:ext cx="21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rgbClr val="CC0000"/>
                  </a:solidFill>
                </a:rPr>
                <a:t>Redesignation</a:t>
              </a:r>
              <a:r>
                <a:rPr lang="en-US" sz="1200" b="1" dirty="0">
                  <a:solidFill>
                    <a:srgbClr val="CC0000"/>
                  </a:solidFill>
                </a:rPr>
                <a:t> phase</a:t>
              </a:r>
              <a:r>
                <a:rPr lang="en-US" sz="1200" dirty="0">
                  <a:solidFill>
                    <a:srgbClr val="CC0000"/>
                  </a:solidFill>
                </a:rPr>
                <a:t> (146 sec typical length)</a:t>
              </a:r>
            </a:p>
            <a:p>
              <a:pPr algn="ctr"/>
              <a:r>
                <a:rPr lang="en-US" sz="1200" dirty="0">
                  <a:solidFill>
                    <a:srgbClr val="CC0000"/>
                  </a:solidFill>
                </a:rPr>
                <a:t>(96 sec for Apollo 12, 6 </a:t>
              </a:r>
              <a:r>
                <a:rPr lang="en-US" sz="1200" dirty="0" err="1">
                  <a:solidFill>
                    <a:srgbClr val="CC0000"/>
                  </a:solidFill>
                </a:rPr>
                <a:t>redesignations</a:t>
              </a:r>
              <a:r>
                <a:rPr lang="en-US" sz="1200" dirty="0">
                  <a:solidFill>
                    <a:srgbClr val="CC0000"/>
                  </a:solidFill>
                </a:rPr>
                <a:t>)</a:t>
              </a:r>
            </a:p>
          </p:txBody>
        </p:sp>
      </p:grpSp>
      <p:sp>
        <p:nvSpPr>
          <p:cNvPr id="463881" name="Text Box 9"/>
          <p:cNvSpPr txBox="1">
            <a:spLocks noChangeArrowheads="1"/>
          </p:cNvSpPr>
          <p:nvPr/>
        </p:nvSpPr>
        <p:spPr bwMode="auto">
          <a:xfrm>
            <a:off x="4800600" y="5481638"/>
            <a:ext cx="21336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b">
            <a:spAutoFit/>
          </a:bodyPr>
          <a:lstStyle/>
          <a:p>
            <a:pPr marL="228600" indent="-228600">
              <a:spcBef>
                <a:spcPct val="50000"/>
              </a:spcBef>
            </a:pPr>
            <a:r>
              <a:rPr lang="en-US" sz="800" u="sng">
                <a:solidFill>
                  <a:schemeClr val="bg2"/>
                </a:solidFill>
              </a:rPr>
              <a:t>Source</a:t>
            </a:r>
            <a:r>
              <a:rPr lang="en-US" sz="800">
                <a:solidFill>
                  <a:schemeClr val="bg2"/>
                </a:solidFill>
              </a:rPr>
              <a:t>: </a:t>
            </a:r>
          </a:p>
          <a:p>
            <a:pPr marL="228600" indent="-228600">
              <a:spcBef>
                <a:spcPct val="50000"/>
              </a:spcBef>
            </a:pPr>
            <a:r>
              <a:rPr lang="en-US" sz="800">
                <a:solidFill>
                  <a:schemeClr val="bg2"/>
                </a:solidFill>
              </a:rPr>
              <a:t>“Apollo 12 Mission Report”, March 1970.  Johnson Space Center. (NASA-TM-X-74200)</a:t>
            </a:r>
          </a:p>
          <a:p>
            <a:pPr marL="228600" indent="-228600">
              <a:spcBef>
                <a:spcPct val="50000"/>
              </a:spcBef>
            </a:pPr>
            <a:r>
              <a:rPr lang="en-US" sz="800" u="sng">
                <a:solidFill>
                  <a:schemeClr val="bg2"/>
                </a:solidFill>
              </a:rPr>
              <a:t>Note</a:t>
            </a:r>
            <a:r>
              <a:rPr lang="en-US" sz="800">
                <a:solidFill>
                  <a:schemeClr val="bg2"/>
                </a:solidFill>
              </a:rPr>
              <a:t>: Numbers are taken from figures throughout chapter 4.  Values are approximate.</a:t>
            </a:r>
          </a:p>
        </p:txBody>
      </p:sp>
      <p:graphicFrame>
        <p:nvGraphicFramePr>
          <p:cNvPr id="463882" name="Group 10"/>
          <p:cNvGraphicFramePr>
            <a:graphicFrameLocks noGrp="1"/>
          </p:cNvGraphicFramePr>
          <p:nvPr/>
        </p:nvGraphicFramePr>
        <p:xfrm>
          <a:off x="76200" y="5024438"/>
          <a:ext cx="4648200" cy="1524000"/>
        </p:xfrm>
        <a:graphic>
          <a:graphicData uri="http://schemas.openxmlformats.org/drawingml/2006/table">
            <a:tbl>
              <a:tblPr/>
              <a:tblGrid>
                <a:gridCol w="1541463"/>
                <a:gridCol w="820737"/>
                <a:gridCol w="609600"/>
                <a:gridCol w="838200"/>
                <a:gridCol w="838200"/>
              </a:tblGrid>
              <a:tr h="3159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sng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Uprange from target [m]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Altitude [m]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Target view angle [deg]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 till touchdown [sec]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Redesignation enabled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First redesignation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Last redesignation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Redesignation disabled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63924" name="Text Box 52"/>
          <p:cNvSpPr txBox="1">
            <a:spLocks noChangeArrowheads="1"/>
          </p:cNvSpPr>
          <p:nvPr/>
        </p:nvSpPr>
        <p:spPr bwMode="auto">
          <a:xfrm>
            <a:off x="7086600" y="5407025"/>
            <a:ext cx="1828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b">
            <a:spAutoFit/>
          </a:bodyPr>
          <a:lstStyle/>
          <a:p>
            <a:pPr marL="228600" indent="-228600">
              <a:spcBef>
                <a:spcPct val="50000"/>
              </a:spcBef>
            </a:pPr>
            <a:r>
              <a:rPr lang="en-US" sz="800" u="sng" dirty="0">
                <a:solidFill>
                  <a:schemeClr val="bg2"/>
                </a:solidFill>
              </a:rPr>
              <a:t>Source</a:t>
            </a:r>
            <a:r>
              <a:rPr lang="en-US" sz="800" dirty="0">
                <a:solidFill>
                  <a:schemeClr val="bg2"/>
                </a:solidFill>
              </a:rPr>
              <a:t>: </a:t>
            </a:r>
          </a:p>
          <a:p>
            <a:pPr marL="228600" indent="-228600">
              <a:spcBef>
                <a:spcPct val="50000"/>
              </a:spcBef>
            </a:pPr>
            <a:r>
              <a:rPr lang="en-US" sz="800" dirty="0" err="1">
                <a:solidFill>
                  <a:schemeClr val="bg2"/>
                </a:solidFill>
              </a:rPr>
              <a:t>Klumpp</a:t>
            </a:r>
            <a:r>
              <a:rPr lang="en-US" sz="800" dirty="0">
                <a:solidFill>
                  <a:schemeClr val="bg2"/>
                </a:solidFill>
              </a:rPr>
              <a:t>, Allan. “Apollo Lunar-Descent Guidance”.  June 1971.  C.S. Draper Laboratory. (R-695) (Page 3, Figure 2)</a:t>
            </a:r>
          </a:p>
        </p:txBody>
      </p:sp>
      <p:sp>
        <p:nvSpPr>
          <p:cNvPr id="463925" name="Text Box 53"/>
          <p:cNvSpPr txBox="1">
            <a:spLocks noChangeArrowheads="1"/>
          </p:cNvSpPr>
          <p:nvPr/>
        </p:nvSpPr>
        <p:spPr bwMode="auto">
          <a:xfrm>
            <a:off x="1524000" y="4505325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CC0000"/>
                </a:solidFill>
              </a:rPr>
              <a:t>Apollo 12 Redesignation Phase</a:t>
            </a:r>
          </a:p>
          <a:p>
            <a:pPr algn="ctr"/>
            <a:r>
              <a:rPr lang="en-US" sz="1200" i="1">
                <a:solidFill>
                  <a:srgbClr val="CC0000"/>
                </a:solidFill>
              </a:rPr>
              <a:t>(Human eyes as HDA sensor)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Functional Flow of Apollo Astronauts and System</a:t>
            </a: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762000"/>
            <a:ext cx="7974013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3200400" y="5410200"/>
            <a:ext cx="2971800" cy="8382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 flipV="1">
            <a:off x="2057400" y="1752600"/>
            <a:ext cx="0" cy="2971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>
            <a:off x="2057400" y="1752600"/>
            <a:ext cx="23622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 flipV="1">
            <a:off x="2209800" y="3276600"/>
            <a:ext cx="0" cy="1447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835" name="Line 11"/>
          <p:cNvSpPr>
            <a:spLocks noChangeShapeType="1"/>
          </p:cNvSpPr>
          <p:nvPr/>
        </p:nvSpPr>
        <p:spPr bwMode="auto">
          <a:xfrm>
            <a:off x="2209800" y="3276600"/>
            <a:ext cx="17526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836" name="Line 12"/>
          <p:cNvSpPr>
            <a:spLocks noChangeShapeType="1"/>
          </p:cNvSpPr>
          <p:nvPr/>
        </p:nvSpPr>
        <p:spPr bwMode="auto">
          <a:xfrm flipV="1">
            <a:off x="2286000" y="4191000"/>
            <a:ext cx="0" cy="533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837" name="Line 13"/>
          <p:cNvSpPr>
            <a:spLocks noChangeShapeType="1"/>
          </p:cNvSpPr>
          <p:nvPr/>
        </p:nvSpPr>
        <p:spPr bwMode="auto">
          <a:xfrm>
            <a:off x="2286000" y="4191000"/>
            <a:ext cx="12192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533400" y="1524000"/>
            <a:ext cx="1431925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Line 15"/>
          <p:cNvSpPr>
            <a:spLocks noChangeShapeType="1"/>
          </p:cNvSpPr>
          <p:nvPr/>
        </p:nvSpPr>
        <p:spPr bwMode="auto">
          <a:xfrm>
            <a:off x="609600" y="1676400"/>
            <a:ext cx="3048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840" name="Text Box 16"/>
          <p:cNvSpPr txBox="1">
            <a:spLocks noChangeArrowheads="1"/>
          </p:cNvSpPr>
          <p:nvPr/>
        </p:nvSpPr>
        <p:spPr bwMode="auto">
          <a:xfrm>
            <a:off x="898525" y="1524000"/>
            <a:ext cx="1031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Crew input</a:t>
            </a:r>
          </a:p>
        </p:txBody>
      </p:sp>
      <p:sp>
        <p:nvSpPr>
          <p:cNvPr id="77845" name="Rectangle 21"/>
          <p:cNvSpPr>
            <a:spLocks noChangeArrowheads="1"/>
          </p:cNvSpPr>
          <p:nvPr/>
        </p:nvSpPr>
        <p:spPr bwMode="auto">
          <a:xfrm>
            <a:off x="381000" y="6400800"/>
            <a:ext cx="72390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1775" indent="-231775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200"/>
              <a:t>Draper, C.S., Whitaker, H.P., Young, L.R.  “The Roles of Mend and Instruments in Control and Guidance Systems for Spacecraft.”  15</a:t>
            </a:r>
            <a:r>
              <a:rPr lang="en-US" sz="1200" baseline="30000"/>
              <a:t>th</a:t>
            </a:r>
            <a:r>
              <a:rPr lang="en-US" sz="1200"/>
              <a:t> International Astronautical Congress, Poland, 1964.</a:t>
            </a:r>
          </a:p>
        </p:txBody>
      </p:sp>
      <p:sp>
        <p:nvSpPr>
          <p:cNvPr id="77846" name="Text Box 22"/>
          <p:cNvSpPr txBox="1">
            <a:spLocks noChangeArrowheads="1"/>
          </p:cNvSpPr>
          <p:nvPr/>
        </p:nvSpPr>
        <p:spPr bwMode="auto">
          <a:xfrm>
            <a:off x="2422525" y="3821113"/>
            <a:ext cx="500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00"/>
                </a:solidFill>
              </a:rPr>
              <a:t>P64</a:t>
            </a:r>
          </a:p>
        </p:txBody>
      </p:sp>
      <p:sp>
        <p:nvSpPr>
          <p:cNvPr id="77847" name="Text Box 23"/>
          <p:cNvSpPr txBox="1">
            <a:spLocks noChangeArrowheads="1"/>
          </p:cNvSpPr>
          <p:nvPr/>
        </p:nvSpPr>
        <p:spPr bwMode="auto">
          <a:xfrm>
            <a:off x="2667000" y="2743200"/>
            <a:ext cx="500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00"/>
                </a:solidFill>
              </a:rPr>
              <a:t>P66</a:t>
            </a:r>
          </a:p>
        </p:txBody>
      </p:sp>
      <p:sp>
        <p:nvSpPr>
          <p:cNvPr id="77848" name="Text Box 24"/>
          <p:cNvSpPr txBox="1">
            <a:spLocks noChangeArrowheads="1"/>
          </p:cNvSpPr>
          <p:nvPr/>
        </p:nvSpPr>
        <p:spPr bwMode="auto">
          <a:xfrm>
            <a:off x="2911475" y="1371600"/>
            <a:ext cx="500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00"/>
                </a:solidFill>
              </a:rPr>
              <a:t>P67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Review Inputs During Descent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80000"/>
              </a:lnSpc>
              <a:buFontTx/>
              <a:buNone/>
            </a:pPr>
            <a:r>
              <a:rPr lang="en-US" sz="2000"/>
              <a:t>P64</a:t>
            </a:r>
          </a:p>
          <a:p>
            <a:pPr marL="228600" indent="-228600">
              <a:lnSpc>
                <a:spcPct val="80000"/>
              </a:lnSpc>
            </a:pPr>
            <a:r>
              <a:rPr lang="en-US" sz="2000"/>
              <a:t>Designate a new landing aim point (via rotational hand controller)</a:t>
            </a:r>
          </a:p>
          <a:p>
            <a:pPr marL="228600" indent="-228600">
              <a:lnSpc>
                <a:spcPct val="80000"/>
              </a:lnSpc>
              <a:buFontTx/>
              <a:buNone/>
            </a:pPr>
            <a:endParaRPr lang="en-US" sz="2000"/>
          </a:p>
          <a:p>
            <a:pPr marL="228600" indent="-228600">
              <a:lnSpc>
                <a:spcPct val="80000"/>
              </a:lnSpc>
              <a:buFontTx/>
              <a:buNone/>
            </a:pPr>
            <a:r>
              <a:rPr lang="en-US" sz="2000"/>
              <a:t>P65</a:t>
            </a:r>
          </a:p>
          <a:p>
            <a:pPr marL="228600" indent="-228600">
              <a:lnSpc>
                <a:spcPct val="80000"/>
              </a:lnSpc>
            </a:pPr>
            <a:r>
              <a:rPr lang="en-US" sz="2000"/>
              <a:t>Vehicle is pitched to the vertical position, translational velocities are nulled and the vertical-descent rate is set to 3 ft/sec</a:t>
            </a:r>
          </a:p>
          <a:p>
            <a:pPr marL="228600" indent="-228600">
              <a:lnSpc>
                <a:spcPct val="80000"/>
              </a:lnSpc>
              <a:buFontTx/>
              <a:buNone/>
            </a:pPr>
            <a:endParaRPr lang="en-US" sz="2000"/>
          </a:p>
          <a:p>
            <a:pPr marL="228600" indent="-228600">
              <a:lnSpc>
                <a:spcPct val="80000"/>
              </a:lnSpc>
              <a:buFontTx/>
              <a:buNone/>
            </a:pPr>
            <a:r>
              <a:rPr lang="en-US" sz="2000"/>
              <a:t>P66</a:t>
            </a:r>
          </a:p>
          <a:p>
            <a:pPr marL="228600" indent="-228600">
              <a:lnSpc>
                <a:spcPct val="80000"/>
              </a:lnSpc>
            </a:pPr>
            <a:r>
              <a:rPr lang="en-US" sz="2000"/>
              <a:t>“Semi-auto mode”</a:t>
            </a:r>
          </a:p>
          <a:p>
            <a:pPr marL="630238" lvl="1" indent="-287338">
              <a:lnSpc>
                <a:spcPct val="80000"/>
              </a:lnSpc>
            </a:pPr>
            <a:r>
              <a:rPr lang="en-US" sz="1800"/>
              <a:t>Crew controlled the attitude to maneuver the vehicle by commanding the nozzles in the form of an angular acceleration command signal </a:t>
            </a:r>
          </a:p>
          <a:p>
            <a:pPr marL="630238" lvl="1" indent="-287338">
              <a:lnSpc>
                <a:spcPct val="80000"/>
              </a:lnSpc>
            </a:pPr>
            <a:r>
              <a:rPr lang="en-US" sz="1800"/>
              <a:t>Altitude and altitude rate were held constant by the computer, the crew could change these through the Rate of Descent switch</a:t>
            </a:r>
          </a:p>
          <a:p>
            <a:pPr marL="228600" indent="-228600">
              <a:lnSpc>
                <a:spcPct val="80000"/>
              </a:lnSpc>
              <a:buFontTx/>
              <a:buNone/>
            </a:pPr>
            <a:endParaRPr lang="en-US" sz="2000"/>
          </a:p>
          <a:p>
            <a:pPr marL="228600" indent="-228600">
              <a:lnSpc>
                <a:spcPct val="80000"/>
              </a:lnSpc>
              <a:buFontTx/>
              <a:buNone/>
            </a:pPr>
            <a:r>
              <a:rPr lang="en-US" sz="2000"/>
              <a:t>P67</a:t>
            </a:r>
          </a:p>
          <a:p>
            <a:pPr marL="228600" indent="-228600">
              <a:lnSpc>
                <a:spcPct val="80000"/>
              </a:lnSpc>
            </a:pPr>
            <a:r>
              <a:rPr lang="en-US" sz="2000"/>
              <a:t>“Full manual mode”</a:t>
            </a:r>
          </a:p>
          <a:p>
            <a:pPr marL="630238" lvl="1" indent="-287338">
              <a:lnSpc>
                <a:spcPct val="80000"/>
              </a:lnSpc>
            </a:pPr>
            <a:r>
              <a:rPr lang="en-US" sz="1800"/>
              <a:t>Crew controlled engine throttle manually</a:t>
            </a:r>
          </a:p>
          <a:p>
            <a:pPr marL="630238" lvl="1" indent="-287338">
              <a:lnSpc>
                <a:spcPct val="80000"/>
              </a:lnSpc>
            </a:pPr>
            <a:r>
              <a:rPr lang="en-US" sz="1800"/>
              <a:t>Attitude was controlled by the Digital Autopilot</a:t>
            </a:r>
          </a:p>
          <a:p>
            <a:pPr marL="630238" lvl="1" indent="-287338">
              <a:lnSpc>
                <a:spcPct val="80000"/>
              </a:lnSpc>
            </a:pPr>
            <a:r>
              <a:rPr lang="en-US" sz="1800"/>
              <a:t>This mode was rarely used because of the high workload required</a:t>
            </a:r>
          </a:p>
          <a:p>
            <a:pPr marL="1795463" lvl="2" indent="-457200">
              <a:lnSpc>
                <a:spcPct val="80000"/>
              </a:lnSpc>
            </a:pPr>
            <a:endParaRPr lang="en-US"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Autonomy – The debate is not new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/>
          <a:srcRect l="49074" b="8830"/>
          <a:stretch>
            <a:fillRect/>
          </a:stretch>
        </p:blipFill>
        <p:spPr bwMode="auto">
          <a:xfrm>
            <a:off x="228600" y="990600"/>
            <a:ext cx="385080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/>
          <a:srcRect r="51851" b="8112"/>
          <a:stretch>
            <a:fillRect/>
          </a:stretch>
        </p:blipFill>
        <p:spPr bwMode="auto">
          <a:xfrm>
            <a:off x="4724400" y="3505200"/>
            <a:ext cx="382641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LHAT">
  <a:themeElements>
    <a:clrScheme name="ALH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HA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H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HA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HA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HA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HA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HA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HA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HA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HA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HA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HA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HA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379</Words>
  <Application>Microsoft Office PowerPoint</Application>
  <PresentationFormat>On-screen Show (4:3)</PresentationFormat>
  <Paragraphs>73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ALHAT</vt:lpstr>
      <vt:lpstr>Apollo GNC Overview</vt:lpstr>
      <vt:lpstr>Apollo LEM Cockpit</vt:lpstr>
      <vt:lpstr>LEM GN&amp;C Overview</vt:lpstr>
      <vt:lpstr>Typical Apollo Lunar Descent Trajectory</vt:lpstr>
      <vt:lpstr>Functional Flow of Apollo Astronauts and System</vt:lpstr>
      <vt:lpstr>Review Inputs During Descent</vt:lpstr>
      <vt:lpstr>Autonomy – The debate is not new</vt:lpstr>
    </vt:vector>
  </TitlesOfParts>
  <Company>Draper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Doug Zimpfer</dc:creator>
  <cp:lastModifiedBy>Doug Zimpfer</cp:lastModifiedBy>
  <cp:revision>9</cp:revision>
  <dcterms:created xsi:type="dcterms:W3CDTF">2008-03-04T20:57:17Z</dcterms:created>
  <dcterms:modified xsi:type="dcterms:W3CDTF">2008-03-04T23:10:41Z</dcterms:modified>
</cp:coreProperties>
</file>